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7"/>
  </p:notesMasterIdLst>
  <p:sldIdLst>
    <p:sldId id="256" r:id="rId2"/>
    <p:sldId id="258" r:id="rId3"/>
    <p:sldId id="257" r:id="rId4"/>
    <p:sldId id="292" r:id="rId5"/>
    <p:sldId id="291" r:id="rId6"/>
    <p:sldId id="261" r:id="rId7"/>
    <p:sldId id="262" r:id="rId8"/>
    <p:sldId id="260" r:id="rId9"/>
    <p:sldId id="271" r:id="rId10"/>
    <p:sldId id="264" r:id="rId11"/>
    <p:sldId id="263" r:id="rId12"/>
    <p:sldId id="267" r:id="rId13"/>
    <p:sldId id="266" r:id="rId14"/>
    <p:sldId id="268" r:id="rId15"/>
    <p:sldId id="269" r:id="rId16"/>
    <p:sldId id="286" r:id="rId17"/>
    <p:sldId id="265" r:id="rId18"/>
    <p:sldId id="309" r:id="rId19"/>
    <p:sldId id="270" r:id="rId20"/>
    <p:sldId id="272" r:id="rId21"/>
    <p:sldId id="273" r:id="rId22"/>
    <p:sldId id="274" r:id="rId23"/>
    <p:sldId id="276" r:id="rId24"/>
    <p:sldId id="275" r:id="rId25"/>
    <p:sldId id="278" r:id="rId26"/>
    <p:sldId id="294" r:id="rId27"/>
    <p:sldId id="295" r:id="rId28"/>
    <p:sldId id="296" r:id="rId29"/>
    <p:sldId id="281" r:id="rId30"/>
    <p:sldId id="297" r:id="rId31"/>
    <p:sldId id="298" r:id="rId32"/>
    <p:sldId id="279" r:id="rId33"/>
    <p:sldId id="299" r:id="rId34"/>
    <p:sldId id="293" r:id="rId35"/>
    <p:sldId id="300" r:id="rId36"/>
    <p:sldId id="301" r:id="rId37"/>
    <p:sldId id="302" r:id="rId38"/>
    <p:sldId id="303" r:id="rId39"/>
    <p:sldId id="304" r:id="rId40"/>
    <p:sldId id="305" r:id="rId41"/>
    <p:sldId id="306" r:id="rId42"/>
    <p:sldId id="307" r:id="rId43"/>
    <p:sldId id="308" r:id="rId44"/>
    <p:sldId id="282" r:id="rId45"/>
    <p:sldId id="285" r:id="rId4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24"/>
    <p:restoredTop sz="94588"/>
  </p:normalViewPr>
  <p:slideViewPr>
    <p:cSldViewPr snapToGrid="0" snapToObjects="1">
      <p:cViewPr varScale="1">
        <p:scale>
          <a:sx n="129" d="100"/>
          <a:sy n="129" d="100"/>
        </p:scale>
        <p:origin x="216" y="3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slide" Target="slides/slide45.xml"/><Relationship Id="rId47" Type="http://schemas.openxmlformats.org/officeDocument/2006/relationships/notesMaster" Target="notesMasters/notesMaster1.xml"/><Relationship Id="rId48" Type="http://schemas.openxmlformats.org/officeDocument/2006/relationships/presProps" Target="presProps.xml"/><Relationship Id="rId49" Type="http://schemas.openxmlformats.org/officeDocument/2006/relationships/viewProps" Target="view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theme" Target="theme/theme1.xml"/><Relationship Id="rId5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1D1767-5D2B-3D44-AD25-F20FD82358ED}" type="datetimeFigureOut">
              <a:rPr lang="en-US" smtClean="0"/>
              <a:t>12/4/16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7A2EB2-0090-174C-A81D-C1F739B700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2774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A2EB2-0090-174C-A81D-C1F739B700D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9696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BFC7F-127C-9A47-BA20-D8F69BD63ABE}" type="datetimeFigureOut">
              <a:rPr lang="en-US" smtClean="0"/>
              <a:t>12/4/16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03B5D-2040-3B42-AC01-B1BA2EE768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78271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BFC7F-127C-9A47-BA20-D8F69BD63ABE}" type="datetimeFigureOut">
              <a:rPr lang="en-US" smtClean="0"/>
              <a:t>12/4/16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03B5D-2040-3B42-AC01-B1BA2EE768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9114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BFC7F-127C-9A47-BA20-D8F69BD63ABE}" type="datetimeFigureOut">
              <a:rPr lang="en-US" smtClean="0"/>
              <a:t>12/4/16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03B5D-2040-3B42-AC01-B1BA2EE768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10044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BFC7F-127C-9A47-BA20-D8F69BD63ABE}" type="datetimeFigureOut">
              <a:rPr lang="en-US" smtClean="0"/>
              <a:t>12/4/16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03B5D-2040-3B42-AC01-B1BA2EE768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6754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BFC7F-127C-9A47-BA20-D8F69BD63ABE}" type="datetimeFigureOut">
              <a:rPr lang="en-US" smtClean="0"/>
              <a:t>12/4/16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03B5D-2040-3B42-AC01-B1BA2EE768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60274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BFC7F-127C-9A47-BA20-D8F69BD63ABE}" type="datetimeFigureOut">
              <a:rPr lang="en-US" smtClean="0"/>
              <a:t>12/4/16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03B5D-2040-3B42-AC01-B1BA2EE768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3246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BFC7F-127C-9A47-BA20-D8F69BD63ABE}" type="datetimeFigureOut">
              <a:rPr lang="en-US" smtClean="0"/>
              <a:t>12/4/16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03B5D-2040-3B42-AC01-B1BA2EE768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5441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BFC7F-127C-9A47-BA20-D8F69BD63ABE}" type="datetimeFigureOut">
              <a:rPr lang="en-US" smtClean="0"/>
              <a:t>12/4/16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03B5D-2040-3B42-AC01-B1BA2EE768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9946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BFC7F-127C-9A47-BA20-D8F69BD63ABE}" type="datetimeFigureOut">
              <a:rPr lang="en-US" smtClean="0"/>
              <a:t>12/4/16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03B5D-2040-3B42-AC01-B1BA2EE768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4268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BFC7F-127C-9A47-BA20-D8F69BD63ABE}" type="datetimeFigureOut">
              <a:rPr lang="en-US" smtClean="0"/>
              <a:t>12/4/16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03B5D-2040-3B42-AC01-B1BA2EE768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0632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BFC7F-127C-9A47-BA20-D8F69BD63ABE}" type="datetimeFigureOut">
              <a:rPr lang="en-US" smtClean="0"/>
              <a:t>12/4/16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03B5D-2040-3B42-AC01-B1BA2EE768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1292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3BFC7F-127C-9A47-BA20-D8F69BD63ABE}" type="datetimeFigureOut">
              <a:rPr lang="en-US" smtClean="0"/>
              <a:t>12/4/16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703B5D-2040-3B42-AC01-B1BA2EE768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3192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tif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270111"/>
            <a:ext cx="7772400" cy="2330340"/>
          </a:xfrm>
        </p:spPr>
        <p:txBody>
          <a:bodyPr>
            <a:normAutofit/>
          </a:bodyPr>
          <a:lstStyle/>
          <a:p>
            <a:r>
              <a:rPr lang="en-US" sz="3600" dirty="0" err="1" smtClean="0"/>
              <a:t>DevOps</a:t>
            </a:r>
            <a:r>
              <a:rPr lang="en-US" sz="3600" dirty="0" smtClean="0"/>
              <a:t> &amp; </a:t>
            </a:r>
            <a:r>
              <a:rPr lang="en-US" sz="3600" dirty="0"/>
              <a:t>Cloud Infrastructure</a:t>
            </a:r>
            <a:br>
              <a:rPr lang="en-US" sz="3600" dirty="0"/>
            </a:br>
            <a:r>
              <a:rPr lang="en-US" sz="3600" dirty="0"/>
              <a:t>SEIS </a:t>
            </a:r>
            <a:r>
              <a:rPr lang="en-US" sz="3600" dirty="0" smtClean="0"/>
              <a:t>665</a:t>
            </a:r>
            <a:br>
              <a:rPr lang="en-US" sz="3600" dirty="0" smtClean="0"/>
            </a:br>
            <a:r>
              <a:rPr lang="en-US" sz="3600" dirty="0" smtClean="0"/>
              <a:t>Week 1</a:t>
            </a:r>
            <a:endParaRPr lang="en-US" sz="3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0000" lnSpcReduction="20000"/>
          </a:bodyPr>
          <a:lstStyle/>
          <a:p>
            <a:pPr algn="l"/>
            <a:r>
              <a:rPr lang="en-US" dirty="0" smtClean="0"/>
              <a:t>Jason Baker</a:t>
            </a:r>
          </a:p>
          <a:p>
            <a:pPr algn="l"/>
            <a:r>
              <a:rPr lang="en-US" dirty="0" smtClean="0"/>
              <a:t>Adjunct Instructor</a:t>
            </a:r>
          </a:p>
          <a:p>
            <a:pPr algn="l"/>
            <a:r>
              <a:rPr lang="en-US" dirty="0" smtClean="0"/>
              <a:t>Graduate Programs in Software</a:t>
            </a:r>
          </a:p>
          <a:p>
            <a:pPr algn="l"/>
            <a:r>
              <a:rPr lang="en-US" dirty="0" smtClean="0"/>
              <a:t>University of St. Thomas</a:t>
            </a:r>
          </a:p>
          <a:p>
            <a:pPr algn="l"/>
            <a:r>
              <a:rPr lang="en-US" dirty="0" smtClean="0"/>
              <a:t>St. Paul, MN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0428" y="2745796"/>
            <a:ext cx="3257549" cy="3257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795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1304" y="1384300"/>
            <a:ext cx="6134100" cy="4089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traditional way of building servers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Hand crafted,</a:t>
            </a:r>
          </a:p>
          <a:p>
            <a:pPr marL="0" indent="0">
              <a:buNone/>
            </a:pPr>
            <a:r>
              <a:rPr lang="en-US" dirty="0"/>
              <a:t>p</a:t>
            </a:r>
            <a:r>
              <a:rPr lang="en-US" dirty="0" smtClean="0"/>
              <a:t>hysical systems</a:t>
            </a:r>
          </a:p>
          <a:p>
            <a:pPr marL="0" indent="0">
              <a:buNone/>
            </a:pPr>
            <a:r>
              <a:rPr lang="en-US" dirty="0"/>
              <a:t>r</a:t>
            </a:r>
            <a:r>
              <a:rPr lang="en-US" dirty="0" smtClean="0"/>
              <a:t>equiring multiple </a:t>
            </a:r>
          </a:p>
          <a:p>
            <a:pPr marL="0" indent="0">
              <a:buNone/>
            </a:pPr>
            <a:r>
              <a:rPr lang="en-US" dirty="0"/>
              <a:t>s</a:t>
            </a:r>
            <a:r>
              <a:rPr lang="en-US" dirty="0" smtClean="0"/>
              <a:t>kills to provision.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Still a dominant form</a:t>
            </a:r>
            <a:br>
              <a:rPr lang="en-US" dirty="0" smtClean="0"/>
            </a:br>
            <a:r>
              <a:rPr lang="en-US" dirty="0" smtClean="0"/>
              <a:t> of infrastructure today.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8260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traditional way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587356" cy="4525963"/>
          </a:xfrm>
        </p:spPr>
        <p:txBody>
          <a:bodyPr>
            <a:normAutofit fontScale="55000" lnSpcReduction="20000"/>
          </a:bodyPr>
          <a:lstStyle/>
          <a:p>
            <a:r>
              <a:rPr lang="en-US" dirty="0" smtClean="0"/>
              <a:t>The server build process:</a:t>
            </a:r>
          </a:p>
          <a:p>
            <a:pPr lvl="1"/>
            <a:r>
              <a:rPr lang="en-US" dirty="0" smtClean="0"/>
              <a:t>Purchase request</a:t>
            </a:r>
          </a:p>
          <a:p>
            <a:pPr lvl="1"/>
            <a:r>
              <a:rPr lang="en-US" dirty="0" smtClean="0"/>
              <a:t>Purchase order</a:t>
            </a:r>
          </a:p>
          <a:p>
            <a:pPr lvl="1"/>
            <a:r>
              <a:rPr lang="en-US" dirty="0" smtClean="0"/>
              <a:t>Receive components</a:t>
            </a:r>
          </a:p>
          <a:p>
            <a:pPr lvl="1"/>
            <a:r>
              <a:rPr lang="en-US" dirty="0" smtClean="0"/>
              <a:t>Build server</a:t>
            </a:r>
          </a:p>
          <a:p>
            <a:pPr lvl="1"/>
            <a:r>
              <a:rPr lang="en-US" dirty="0" smtClean="0"/>
              <a:t>Test build/ update firmware</a:t>
            </a:r>
          </a:p>
          <a:p>
            <a:pPr lvl="1"/>
            <a:r>
              <a:rPr lang="en-US" dirty="0" smtClean="0"/>
              <a:t>Install OS/Hypervisor</a:t>
            </a:r>
          </a:p>
          <a:p>
            <a:pPr lvl="1"/>
            <a:r>
              <a:rPr lang="en-US" dirty="0" smtClean="0"/>
              <a:t>Test server</a:t>
            </a:r>
          </a:p>
          <a:p>
            <a:pPr lvl="1"/>
            <a:r>
              <a:rPr lang="en-US" dirty="0" smtClean="0"/>
              <a:t>Rack server</a:t>
            </a:r>
          </a:p>
          <a:p>
            <a:pPr lvl="1"/>
            <a:r>
              <a:rPr lang="en-US" dirty="0" smtClean="0"/>
              <a:t>Network provisioning</a:t>
            </a:r>
          </a:p>
          <a:p>
            <a:pPr lvl="1"/>
            <a:r>
              <a:rPr lang="en-US" dirty="0" smtClean="0"/>
              <a:t>Storage provisioning</a:t>
            </a:r>
          </a:p>
          <a:p>
            <a:pPr lvl="1"/>
            <a:r>
              <a:rPr lang="en-US" dirty="0" smtClean="0"/>
              <a:t>Firewall provisioning</a:t>
            </a:r>
          </a:p>
          <a:p>
            <a:pPr lvl="1"/>
            <a:r>
              <a:rPr lang="en-US" dirty="0"/>
              <a:t>Application server </a:t>
            </a:r>
            <a:r>
              <a:rPr lang="en-US" dirty="0" smtClean="0"/>
              <a:t>installation</a:t>
            </a:r>
          </a:p>
          <a:p>
            <a:pPr lvl="1"/>
            <a:r>
              <a:rPr lang="en-US" dirty="0" smtClean="0"/>
              <a:t>Backup/ Monitoring provisioning</a:t>
            </a:r>
          </a:p>
          <a:p>
            <a:pPr lvl="1"/>
            <a:r>
              <a:rPr lang="en-US" dirty="0" smtClean="0"/>
              <a:t>Disaster recovery provisioning</a:t>
            </a:r>
          </a:p>
          <a:p>
            <a:pPr lvl="1"/>
            <a:r>
              <a:rPr lang="en-US" dirty="0" smtClean="0"/>
              <a:t>Security testing</a:t>
            </a:r>
          </a:p>
          <a:p>
            <a:pPr lvl="1"/>
            <a:r>
              <a:rPr lang="en-US" dirty="0" smtClean="0"/>
              <a:t>Data migration</a:t>
            </a:r>
          </a:p>
          <a:p>
            <a:pPr lvl="1"/>
            <a:r>
              <a:rPr lang="en-US" dirty="0" smtClean="0"/>
              <a:t>Application service testing</a:t>
            </a:r>
            <a:endParaRPr lang="en-US" dirty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 rot="293624">
            <a:off x="5261851" y="1702007"/>
            <a:ext cx="246441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accent6">
                    <a:lumMod val="75000"/>
                  </a:schemeClr>
                </a:solidFill>
                <a:latin typeface="Avenir Black"/>
                <a:cs typeface="Avenir Black"/>
              </a:rPr>
              <a:t>1 to 6 months later you have a server!</a:t>
            </a:r>
            <a:endParaRPr lang="en-US" sz="2800" dirty="0">
              <a:solidFill>
                <a:schemeClr val="accent6">
                  <a:lumMod val="75000"/>
                </a:schemeClr>
              </a:solidFill>
              <a:latin typeface="Avenir Black"/>
              <a:cs typeface="Avenir Black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3360" y="3845940"/>
            <a:ext cx="3575312" cy="2660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837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new way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207531" cy="4753099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The cloud server build process:</a:t>
            </a:r>
          </a:p>
          <a:p>
            <a:pPr lvl="1"/>
            <a:r>
              <a:rPr lang="en-US" dirty="0" smtClean="0"/>
              <a:t>Review current computing budget quotas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Select pre-validated infrastructure stack 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Deploy stack into virtual data center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Automatically load application services and data</a:t>
            </a:r>
          </a:p>
        </p:txBody>
      </p:sp>
      <p:sp>
        <p:nvSpPr>
          <p:cNvPr id="4" name="TextBox 3"/>
          <p:cNvSpPr txBox="1"/>
          <p:nvPr/>
        </p:nvSpPr>
        <p:spPr>
          <a:xfrm rot="233556">
            <a:off x="5959068" y="1501024"/>
            <a:ext cx="254343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chemeClr val="accent1">
                    <a:lumMod val="75000"/>
                  </a:schemeClr>
                </a:solidFill>
                <a:latin typeface="Avenir Black"/>
                <a:cs typeface="Avenir Black"/>
              </a:rPr>
              <a:t>5 minutes later you have a server!</a:t>
            </a:r>
            <a:endParaRPr lang="en-US" sz="4000" dirty="0">
              <a:solidFill>
                <a:schemeClr val="accent1">
                  <a:lumMod val="75000"/>
                </a:schemeClr>
              </a:solidFill>
              <a:latin typeface="Avenir Black"/>
              <a:cs typeface="Avenir Black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4731" y="4020129"/>
            <a:ext cx="3124200" cy="260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762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Cloud Infrastructure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2908" r="-12908"/>
          <a:stretch>
            <a:fillRect/>
          </a:stretch>
        </p:blipFill>
        <p:spPr>
          <a:xfrm>
            <a:off x="2910969" y="1417638"/>
            <a:ext cx="6539874" cy="3596679"/>
          </a:xfr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1417638"/>
            <a:ext cx="8229600" cy="5125666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Scripted,</a:t>
            </a:r>
          </a:p>
          <a:p>
            <a:pPr marL="0" indent="0">
              <a:buNone/>
            </a:pPr>
            <a:r>
              <a:rPr lang="en-US" dirty="0"/>
              <a:t>a</a:t>
            </a:r>
            <a:r>
              <a:rPr lang="en-US" dirty="0" smtClean="0"/>
              <a:t>utomated</a:t>
            </a:r>
          </a:p>
          <a:p>
            <a:pPr marL="0" indent="0">
              <a:buNone/>
            </a:pPr>
            <a:r>
              <a:rPr lang="en-US" dirty="0"/>
              <a:t>i</a:t>
            </a:r>
            <a:r>
              <a:rPr lang="en-US" dirty="0" smtClean="0"/>
              <a:t>nfrastructure</a:t>
            </a:r>
          </a:p>
          <a:p>
            <a:pPr marL="0" indent="0">
              <a:buNone/>
            </a:pPr>
            <a:r>
              <a:rPr lang="en-US" dirty="0"/>
              <a:t>a</a:t>
            </a:r>
            <a:r>
              <a:rPr lang="en-US" dirty="0" smtClean="0"/>
              <a:t>vailable on</a:t>
            </a:r>
          </a:p>
          <a:p>
            <a:pPr marL="0" indent="0">
              <a:buNone/>
            </a:pPr>
            <a:r>
              <a:rPr lang="en-US" dirty="0" smtClean="0"/>
              <a:t>demand from a</a:t>
            </a:r>
          </a:p>
          <a:p>
            <a:pPr marL="0" indent="0">
              <a:buNone/>
            </a:pPr>
            <a:r>
              <a:rPr lang="en-US" dirty="0"/>
              <a:t>g</a:t>
            </a:r>
            <a:r>
              <a:rPr lang="en-US" dirty="0" smtClean="0"/>
              <a:t>lobal cloud</a:t>
            </a:r>
          </a:p>
          <a:p>
            <a:pPr marL="0" indent="0">
              <a:buNone/>
            </a:pPr>
            <a:r>
              <a:rPr lang="en-US" dirty="0"/>
              <a:t>c</a:t>
            </a:r>
            <a:r>
              <a:rPr lang="en-US" dirty="0" smtClean="0"/>
              <a:t>omputing service.</a:t>
            </a:r>
          </a:p>
          <a:p>
            <a:pPr marL="0" indent="0">
              <a:buFont typeface="Arial"/>
              <a:buNone/>
            </a:pPr>
            <a:endParaRPr lang="en-US" dirty="0" smtClean="0"/>
          </a:p>
          <a:p>
            <a:pPr marL="0" indent="0">
              <a:buFont typeface="Arial"/>
              <a:buNone/>
            </a:pPr>
            <a:endParaRPr lang="en-US" dirty="0"/>
          </a:p>
          <a:p>
            <a:pPr marL="0" indent="0">
              <a:buFont typeface="Arial"/>
              <a:buNone/>
            </a:pPr>
            <a:endParaRPr lang="en-US" dirty="0" smtClean="0"/>
          </a:p>
          <a:p>
            <a:pPr marL="0" indent="0">
              <a:buFont typeface="Arial"/>
              <a:buNone/>
            </a:pPr>
            <a:endParaRPr lang="en-US" dirty="0" smtClean="0"/>
          </a:p>
          <a:p>
            <a:r>
              <a:rPr lang="en-US" dirty="0" smtClean="0"/>
              <a:t>The fastest growing form of infrastructure today.</a:t>
            </a:r>
          </a:p>
          <a:p>
            <a:endParaRPr lang="en-US" dirty="0"/>
          </a:p>
          <a:p>
            <a:r>
              <a:rPr lang="en-US" dirty="0" smtClean="0"/>
              <a:t>Gartner: 60% of Enterprise workloads will run in the cloud by 2018.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2046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 this semester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lvl="1"/>
            <a:r>
              <a:rPr lang="en-US" dirty="0" smtClean="0"/>
              <a:t>Source control management</a:t>
            </a:r>
          </a:p>
          <a:p>
            <a:pPr lvl="1"/>
            <a:r>
              <a:rPr lang="en-US" dirty="0" smtClean="0"/>
              <a:t>Package management</a:t>
            </a:r>
          </a:p>
          <a:p>
            <a:pPr lvl="1"/>
            <a:r>
              <a:rPr lang="en-US" dirty="0" smtClean="0"/>
              <a:t>Automation</a:t>
            </a:r>
          </a:p>
          <a:p>
            <a:pPr lvl="1"/>
            <a:r>
              <a:rPr lang="en-US" dirty="0" smtClean="0"/>
              <a:t>Shell scripting</a:t>
            </a:r>
          </a:p>
          <a:p>
            <a:pPr lvl="1"/>
            <a:r>
              <a:rPr lang="en-US" dirty="0" smtClean="0"/>
              <a:t>Virtualization</a:t>
            </a:r>
          </a:p>
          <a:p>
            <a:pPr lvl="1"/>
            <a:r>
              <a:rPr lang="en-US" dirty="0" smtClean="0"/>
              <a:t>Cloud computing</a:t>
            </a:r>
          </a:p>
          <a:p>
            <a:pPr lvl="1"/>
            <a:r>
              <a:rPr lang="en-US" dirty="0" smtClean="0"/>
              <a:t>Configuration Management</a:t>
            </a:r>
          </a:p>
          <a:p>
            <a:pPr lvl="1"/>
            <a:r>
              <a:rPr lang="en-US" dirty="0" smtClean="0"/>
              <a:t>Containers</a:t>
            </a:r>
          </a:p>
          <a:p>
            <a:pPr lvl="1"/>
            <a:r>
              <a:rPr lang="en-US" dirty="0" err="1" smtClean="0"/>
              <a:t>DevOps</a:t>
            </a:r>
            <a:endParaRPr lang="en-US" dirty="0" smtClean="0"/>
          </a:p>
          <a:p>
            <a:pPr lvl="1"/>
            <a:r>
              <a:rPr lang="en-US" dirty="0" smtClean="0"/>
              <a:t>Data centers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3728" y="1600200"/>
            <a:ext cx="2825879" cy="2825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511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7331" y="459524"/>
            <a:ext cx="6801048" cy="2235008"/>
          </a:xfrm>
        </p:spPr>
        <p:txBody>
          <a:bodyPr>
            <a:normAutofit fontScale="47500" lnSpcReduction="20000"/>
          </a:bodyPr>
          <a:lstStyle/>
          <a:p>
            <a:pPr marL="457200" lvl="1" indent="0" algn="ctr">
              <a:buNone/>
            </a:pPr>
            <a:endParaRPr lang="en-US" sz="4000" dirty="0" smtClean="0"/>
          </a:p>
          <a:p>
            <a:pPr marL="457200" lvl="1" indent="0" algn="ctr">
              <a:buNone/>
            </a:pPr>
            <a:endParaRPr lang="en-US" sz="4000" dirty="0"/>
          </a:p>
          <a:p>
            <a:pPr marL="457200" lvl="1" indent="0" algn="ctr">
              <a:buNone/>
            </a:pPr>
            <a:r>
              <a:rPr lang="en-US" sz="12600" dirty="0" smtClean="0">
                <a:solidFill>
                  <a:schemeClr val="tx2">
                    <a:lumMod val="75000"/>
                  </a:schemeClr>
                </a:solidFill>
                <a:latin typeface="Avenir Black"/>
                <a:cs typeface="Avenir Black"/>
              </a:rPr>
              <a:t>Course Syllabus</a:t>
            </a:r>
            <a:endParaRPr lang="en-US" sz="12600" dirty="0">
              <a:solidFill>
                <a:schemeClr val="tx2">
                  <a:lumMod val="75000"/>
                </a:schemeClr>
              </a:solidFill>
              <a:latin typeface="Avenir Black"/>
              <a:cs typeface="Avenir Black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200" y="2870200"/>
            <a:ext cx="6959600" cy="398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092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Syllabus Notes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This is a survey course and it will not turn you into an IT professional in 4 months. </a:t>
            </a:r>
          </a:p>
          <a:p>
            <a:endParaRPr lang="en-US" dirty="0" smtClean="0"/>
          </a:p>
          <a:p>
            <a:r>
              <a:rPr lang="en-US" dirty="0" smtClean="0"/>
              <a:t>Nobody is a true expert in all of these topics, including me. Share your knowledge and experience with the class. </a:t>
            </a:r>
          </a:p>
          <a:p>
            <a:endParaRPr lang="en-US" dirty="0" smtClean="0"/>
          </a:p>
          <a:p>
            <a:r>
              <a:rPr lang="en-US" dirty="0" smtClean="0"/>
              <a:t>Assignments will start out very prescriptive at first, but become less so over time.</a:t>
            </a:r>
          </a:p>
          <a:p>
            <a:endParaRPr lang="en-US" dirty="0" smtClean="0"/>
          </a:p>
          <a:p>
            <a:r>
              <a:rPr lang="en-US" dirty="0" smtClean="0"/>
              <a:t>I want this course to challenge you. </a:t>
            </a:r>
            <a:r>
              <a:rPr lang="en-US" dirty="0" smtClean="0">
                <a:sym typeface="Wingdings"/>
              </a:rPr>
              <a:t></a:t>
            </a:r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8410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Assignment Grading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90661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Assignment grading is performed in a mostly automated fashion.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Assignments must pass a series of tests to receive full points. </a:t>
            </a:r>
          </a:p>
          <a:p>
            <a:pPr lvl="1"/>
            <a:r>
              <a:rPr lang="en-US" dirty="0" smtClean="0"/>
              <a:t>#1 cause of losing points: missing files and incorrect file naming.</a:t>
            </a:r>
          </a:p>
          <a:p>
            <a:pPr lvl="1"/>
            <a:r>
              <a:rPr lang="en-US" dirty="0" smtClean="0"/>
              <a:t>Case in file names matters!</a:t>
            </a:r>
          </a:p>
          <a:p>
            <a:pPr lvl="1"/>
            <a:r>
              <a:rPr lang="en-US" dirty="0" smtClean="0"/>
              <a:t>Double-check your work.</a:t>
            </a:r>
          </a:p>
          <a:p>
            <a:endParaRPr lang="en-US" dirty="0"/>
          </a:p>
          <a:p>
            <a:r>
              <a:rPr lang="en-US" dirty="0" smtClean="0"/>
              <a:t>Assignments must meet the requirements AND follow good engineering practices: clarity and maintainability.</a:t>
            </a:r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4873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Attendance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1397" y="2290289"/>
            <a:ext cx="32512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0205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Source Control Management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Definition: “A </a:t>
            </a:r>
            <a:r>
              <a:rPr lang="en-US" sz="2800" dirty="0"/>
              <a:t>component of </a:t>
            </a:r>
            <a:r>
              <a:rPr lang="en-US" sz="2800" dirty="0" smtClean="0"/>
              <a:t>software configuration</a:t>
            </a:r>
            <a:r>
              <a:rPr lang="en-US" sz="2800" dirty="0"/>
              <a:t> management, version control, also known </a:t>
            </a:r>
            <a:r>
              <a:rPr lang="en-US" sz="2800" dirty="0" smtClean="0"/>
              <a:t>as revision</a:t>
            </a:r>
            <a:r>
              <a:rPr lang="en-US" sz="2800" dirty="0"/>
              <a:t> </a:t>
            </a:r>
            <a:r>
              <a:rPr lang="en-US" sz="2800" dirty="0" smtClean="0"/>
              <a:t>control</a:t>
            </a:r>
            <a:r>
              <a:rPr lang="en-US" sz="2800" dirty="0"/>
              <a:t> </a:t>
            </a:r>
            <a:r>
              <a:rPr lang="en-US" sz="2800" dirty="0" smtClean="0"/>
              <a:t> or</a:t>
            </a:r>
            <a:r>
              <a:rPr lang="en-US" sz="2800" dirty="0"/>
              <a:t> source control, is the </a:t>
            </a:r>
            <a:r>
              <a:rPr lang="en-US" sz="2800" dirty="0" smtClean="0"/>
              <a:t>management of </a:t>
            </a:r>
            <a:r>
              <a:rPr lang="en-US" sz="2800" dirty="0"/>
              <a:t>changes to documents, computer programs, large web sites, and other collections of information</a:t>
            </a:r>
            <a:r>
              <a:rPr lang="en-US" sz="2800" dirty="0" smtClean="0"/>
              <a:t>.” – </a:t>
            </a:r>
            <a:r>
              <a:rPr lang="en-US" sz="2800" i="1" dirty="0" smtClean="0"/>
              <a:t>Wikipedia</a:t>
            </a:r>
          </a:p>
          <a:p>
            <a:endParaRPr lang="en-US" sz="2800" i="1" dirty="0"/>
          </a:p>
          <a:p>
            <a:r>
              <a:rPr lang="en-US" sz="2800" dirty="0" smtClean="0"/>
              <a:t>In our world, source control is simply a database that stores all the changes made to a set of text files.</a:t>
            </a:r>
          </a:p>
          <a:p>
            <a:pPr marL="0" indent="0">
              <a:buNone/>
            </a:pPr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1626441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Introduction to the course</a:t>
            </a:r>
          </a:p>
          <a:p>
            <a:endParaRPr lang="en-US" dirty="0" smtClean="0"/>
          </a:p>
          <a:p>
            <a:r>
              <a:rPr lang="en-US" dirty="0" smtClean="0"/>
              <a:t>Review syllabus</a:t>
            </a:r>
          </a:p>
          <a:p>
            <a:endParaRPr lang="en-US" dirty="0" smtClean="0"/>
          </a:p>
          <a:p>
            <a:r>
              <a:rPr lang="en-US" dirty="0" smtClean="0"/>
              <a:t>Source control management &amp; </a:t>
            </a:r>
            <a:r>
              <a:rPr lang="en-US" dirty="0" err="1" smtClean="0"/>
              <a:t>Git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2046" y="1733047"/>
            <a:ext cx="1946711" cy="1946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338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69174"/>
          </a:xfrm>
        </p:spPr>
        <p:txBody>
          <a:bodyPr>
            <a:normAutofit fontScale="92500" lnSpcReduction="10000"/>
          </a:bodyPr>
          <a:lstStyle/>
          <a:p>
            <a:r>
              <a:rPr lang="en-US" sz="2800" dirty="0" smtClean="0"/>
              <a:t>We use source control systems to:</a:t>
            </a:r>
          </a:p>
          <a:p>
            <a:pPr lvl="1"/>
            <a:r>
              <a:rPr lang="en-US" sz="2000" dirty="0" smtClean="0"/>
              <a:t>Store and track changes in software source code and application configurations (or most any sort of text-based artifact)</a:t>
            </a:r>
          </a:p>
          <a:p>
            <a:pPr lvl="1"/>
            <a:r>
              <a:rPr lang="en-US" sz="2000" dirty="0" smtClean="0"/>
              <a:t>Maintain different releases of software code</a:t>
            </a:r>
          </a:p>
          <a:p>
            <a:pPr lvl="1"/>
            <a:r>
              <a:rPr lang="en-US" sz="2000" dirty="0" smtClean="0"/>
              <a:t>Effectively collaborate as a team on a single set of artifacts</a:t>
            </a:r>
          </a:p>
          <a:p>
            <a:pPr lvl="1"/>
            <a:endParaRPr lang="en-US" sz="2000" dirty="0" smtClean="0"/>
          </a:p>
          <a:p>
            <a:r>
              <a:rPr lang="en-US" sz="2400" dirty="0" smtClean="0"/>
              <a:t>First systems was SCCS, written in 1972 by </a:t>
            </a:r>
            <a:r>
              <a:rPr lang="en-US" sz="2400" dirty="0" err="1" smtClean="0"/>
              <a:t>Rochkind</a:t>
            </a:r>
            <a:r>
              <a:rPr lang="en-US" sz="2400" dirty="0" smtClean="0"/>
              <a:t> at Bell Labs</a:t>
            </a:r>
          </a:p>
          <a:p>
            <a:endParaRPr lang="en-US" sz="2400" dirty="0" smtClean="0"/>
          </a:p>
          <a:p>
            <a:r>
              <a:rPr lang="en-US" sz="2400" dirty="0" smtClean="0"/>
              <a:t>Then came RCS, CVS, and Subversion</a:t>
            </a:r>
          </a:p>
          <a:p>
            <a:pPr lvl="1"/>
            <a:r>
              <a:rPr lang="en-US" sz="2000" dirty="0" smtClean="0"/>
              <a:t>Dozens of commercial solutions available: Perforce, </a:t>
            </a:r>
            <a:r>
              <a:rPr lang="en-US" sz="2000" dirty="0" err="1" smtClean="0"/>
              <a:t>ClearCase</a:t>
            </a:r>
            <a:r>
              <a:rPr lang="en-US" sz="2000" dirty="0" smtClean="0"/>
              <a:t>, Microsoft TFS</a:t>
            </a:r>
          </a:p>
          <a:p>
            <a:pPr lvl="1"/>
            <a:endParaRPr lang="en-US" sz="2000" dirty="0"/>
          </a:p>
          <a:p>
            <a:r>
              <a:rPr lang="en-US" sz="2800" dirty="0" smtClean="0"/>
              <a:t>Bottom line: Source control is about maintaining file history.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Source Control Management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5794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</a:t>
            </a:r>
            <a:r>
              <a:rPr lang="en-US" dirty="0" smtClean="0"/>
              <a:t>ypes of source control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Local</a:t>
            </a:r>
          </a:p>
          <a:p>
            <a:pPr lvl="1"/>
            <a:r>
              <a:rPr lang="en-US" dirty="0" smtClean="0"/>
              <a:t>Simple file </a:t>
            </a:r>
          </a:p>
          <a:p>
            <a:pPr marL="457200" lvl="1" indent="0">
              <a:buNone/>
            </a:pPr>
            <a:r>
              <a:rPr lang="en-US" dirty="0" smtClean="0"/>
              <a:t>versioning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 smtClean="0"/>
              <a:t>RCS</a:t>
            </a:r>
          </a:p>
          <a:p>
            <a:endParaRPr lang="en-US" dirty="0"/>
          </a:p>
          <a:p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3774" y="1600200"/>
            <a:ext cx="4830653" cy="412618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083774" y="5726383"/>
            <a:ext cx="37112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Image from https://</a:t>
            </a:r>
            <a:r>
              <a:rPr lang="en-US" sz="800" dirty="0" err="1" smtClean="0"/>
              <a:t>git-scm.com</a:t>
            </a:r>
            <a:r>
              <a:rPr lang="en-US" sz="800" dirty="0" smtClean="0"/>
              <a:t>/book/en/v2/Getting-Started-About-Version-Control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2820965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</a:t>
            </a:r>
            <a:r>
              <a:rPr lang="en-US" dirty="0" smtClean="0"/>
              <a:t>ypes of source control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Centralized</a:t>
            </a:r>
          </a:p>
          <a:p>
            <a:pPr lvl="1"/>
            <a:r>
              <a:rPr lang="en-US" dirty="0" smtClean="0"/>
              <a:t>Team approach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Everyone works</a:t>
            </a:r>
          </a:p>
          <a:p>
            <a:pPr marL="457200" lvl="1" indent="0">
              <a:buNone/>
            </a:pPr>
            <a:r>
              <a:rPr lang="en-US" dirty="0"/>
              <a:t>o</a:t>
            </a:r>
            <a:r>
              <a:rPr lang="en-US" dirty="0" smtClean="0"/>
              <a:t>n same files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Server = single</a:t>
            </a:r>
          </a:p>
          <a:p>
            <a:pPr marL="457200" lvl="1" indent="0">
              <a:buNone/>
            </a:pPr>
            <a:r>
              <a:rPr lang="en-US" dirty="0"/>
              <a:t>p</a:t>
            </a:r>
            <a:r>
              <a:rPr lang="en-US" dirty="0" smtClean="0"/>
              <a:t>oint of failure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Hard to branch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Example: Subversion</a:t>
            </a:r>
            <a:endParaRPr lang="en-US" dirty="0"/>
          </a:p>
          <a:p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8172" y="1785266"/>
            <a:ext cx="5176023" cy="359956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848172" y="5418847"/>
            <a:ext cx="37112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Image from https://</a:t>
            </a:r>
            <a:r>
              <a:rPr lang="en-US" sz="800" dirty="0" err="1" smtClean="0"/>
              <a:t>git-scm.com</a:t>
            </a:r>
            <a:r>
              <a:rPr lang="en-US" sz="800" dirty="0" smtClean="0"/>
              <a:t>/book/en/v2/Getting-Started-About-Version-Control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3677034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</a:t>
            </a:r>
            <a:r>
              <a:rPr lang="en-US" dirty="0" smtClean="0"/>
              <a:t>ypes of source control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Distributed</a:t>
            </a:r>
          </a:p>
          <a:p>
            <a:pPr lvl="1"/>
            <a:r>
              <a:rPr lang="en-US" dirty="0" smtClean="0"/>
              <a:t>Team approach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Everyone works</a:t>
            </a:r>
          </a:p>
          <a:p>
            <a:pPr marL="457200" lvl="1" indent="0">
              <a:buNone/>
            </a:pPr>
            <a:r>
              <a:rPr lang="en-US" dirty="0"/>
              <a:t>o</a:t>
            </a:r>
            <a:r>
              <a:rPr lang="en-US" dirty="0" smtClean="0"/>
              <a:t>n their </a:t>
            </a:r>
            <a:r>
              <a:rPr lang="en-US" u="sng" dirty="0" smtClean="0"/>
              <a:t>own</a:t>
            </a:r>
            <a:r>
              <a:rPr lang="en-US" dirty="0" smtClean="0"/>
              <a:t> files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Easy to branch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Need to handle merge</a:t>
            </a:r>
          </a:p>
          <a:p>
            <a:pPr marL="457200" lvl="1" indent="0">
              <a:buNone/>
            </a:pPr>
            <a:r>
              <a:rPr lang="en-US" dirty="0" smtClean="0"/>
              <a:t>Conflicts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Example: </a:t>
            </a:r>
            <a:r>
              <a:rPr lang="en-US" dirty="0" err="1" smtClean="0"/>
              <a:t>Git</a:t>
            </a:r>
            <a:endParaRPr lang="en-US" dirty="0"/>
          </a:p>
          <a:p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1594" y="1417638"/>
            <a:ext cx="4217725" cy="505052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816100" y="6468161"/>
            <a:ext cx="37112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Image from https://</a:t>
            </a:r>
            <a:r>
              <a:rPr lang="en-US" sz="800" dirty="0" err="1" smtClean="0"/>
              <a:t>git-scm.com</a:t>
            </a:r>
            <a:r>
              <a:rPr lang="en-US" sz="800" dirty="0" smtClean="0"/>
              <a:t>/book/en/v2/Getting-Started-About-Version-Control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4227603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Most popular distributed source control management system</a:t>
            </a:r>
          </a:p>
          <a:p>
            <a:endParaRPr lang="en-US" dirty="0" smtClean="0"/>
          </a:p>
          <a:p>
            <a:r>
              <a:rPr lang="en-US" dirty="0" smtClean="0"/>
              <a:t>Open Source</a:t>
            </a:r>
          </a:p>
          <a:p>
            <a:endParaRPr lang="en-US" dirty="0" smtClean="0"/>
          </a:p>
          <a:p>
            <a:r>
              <a:rPr lang="en-US" dirty="0" smtClean="0"/>
              <a:t>Initially designed by Linus Torvalds (Linux) in 2005</a:t>
            </a:r>
          </a:p>
          <a:p>
            <a:endParaRPr lang="en-US" dirty="0" smtClean="0"/>
          </a:p>
          <a:p>
            <a:r>
              <a:rPr lang="en-US" dirty="0" smtClean="0"/>
              <a:t>Goals:</a:t>
            </a:r>
          </a:p>
          <a:p>
            <a:pPr lvl="1"/>
            <a:r>
              <a:rPr lang="en-US" dirty="0" smtClean="0"/>
              <a:t>Super fast patching</a:t>
            </a:r>
          </a:p>
          <a:p>
            <a:pPr lvl="1"/>
            <a:r>
              <a:rPr lang="en-US" dirty="0" smtClean="0"/>
              <a:t>Supports one developer or thousands of developers</a:t>
            </a:r>
          </a:p>
          <a:p>
            <a:pPr lvl="1"/>
            <a:r>
              <a:rPr lang="en-US" dirty="0" smtClean="0"/>
              <a:t>Designed from a file-system perspective, not a source control management perspective</a:t>
            </a:r>
          </a:p>
          <a:p>
            <a:pPr lvl="1"/>
            <a:endParaRPr lang="en-US" dirty="0"/>
          </a:p>
          <a:p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1871" y="209651"/>
            <a:ext cx="1390549" cy="1390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874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t="16062" b="-2804"/>
          <a:stretch/>
        </p:blipFill>
        <p:spPr>
          <a:xfrm>
            <a:off x="490561" y="1404228"/>
            <a:ext cx="7855823" cy="493776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436426" y="6519553"/>
            <a:ext cx="664314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Source: </a:t>
            </a:r>
            <a:r>
              <a:rPr lang="en-US" sz="800" i="1" dirty="0" smtClean="0"/>
              <a:t>An Introduction to </a:t>
            </a:r>
            <a:r>
              <a:rPr lang="en-US" sz="800" i="1" dirty="0" err="1" smtClean="0"/>
              <a:t>Git</a:t>
            </a:r>
            <a:r>
              <a:rPr lang="en-US" sz="800" i="1" dirty="0" smtClean="0"/>
              <a:t> </a:t>
            </a:r>
            <a:r>
              <a:rPr lang="en-US" sz="800" dirty="0" smtClean="0"/>
              <a:t>by Hiroyuki Vincent Yamazaki</a:t>
            </a:r>
            <a:endParaRPr lang="en-US" sz="800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/>
              <a:t>File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9133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t="19711" b="-3488"/>
          <a:stretch/>
        </p:blipFill>
        <p:spPr>
          <a:xfrm>
            <a:off x="861816" y="1635122"/>
            <a:ext cx="7232611" cy="466344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436426" y="6507678"/>
            <a:ext cx="664314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Source: </a:t>
            </a:r>
            <a:r>
              <a:rPr lang="en-US" sz="800" i="1" dirty="0" smtClean="0"/>
              <a:t>An Introduction to </a:t>
            </a:r>
            <a:r>
              <a:rPr lang="en-US" sz="800" i="1" dirty="0" err="1" smtClean="0"/>
              <a:t>Git</a:t>
            </a:r>
            <a:r>
              <a:rPr lang="en-US" sz="800" i="1" dirty="0" smtClean="0"/>
              <a:t> </a:t>
            </a:r>
            <a:r>
              <a:rPr lang="en-US" sz="800" dirty="0" smtClean="0"/>
              <a:t>by Hiroyuki Vincent Yamazaki</a:t>
            </a:r>
            <a:endParaRPr lang="en-US" sz="800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/>
              <a:t>File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21043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t="17393" b="-2609"/>
          <a:stretch/>
        </p:blipFill>
        <p:spPr>
          <a:xfrm>
            <a:off x="1196332" y="1795010"/>
            <a:ext cx="6682763" cy="448056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436426" y="6519553"/>
            <a:ext cx="664314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Source: </a:t>
            </a:r>
            <a:r>
              <a:rPr lang="en-US" sz="800" i="1" dirty="0" smtClean="0"/>
              <a:t>An Introduction to </a:t>
            </a:r>
            <a:r>
              <a:rPr lang="en-US" sz="800" i="1" dirty="0" err="1" smtClean="0"/>
              <a:t>Git</a:t>
            </a:r>
            <a:r>
              <a:rPr lang="en-US" sz="800" i="1" dirty="0" smtClean="0"/>
              <a:t> </a:t>
            </a:r>
            <a:r>
              <a:rPr lang="en-US" sz="800" dirty="0" smtClean="0"/>
              <a:t>by Hiroyuki Vincent Yamazaki</a:t>
            </a:r>
            <a:endParaRPr lang="en-US" sz="800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/>
              <a:t>File(s)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97433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 Project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Start a new project:</a:t>
            </a:r>
          </a:p>
          <a:p>
            <a:pPr lvl="1"/>
            <a:endParaRPr lang="en-US" dirty="0" smtClean="0"/>
          </a:p>
          <a:p>
            <a:pPr marL="457200" lvl="1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&gt;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git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init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lvl="1"/>
            <a:endParaRPr lang="en-US" dirty="0"/>
          </a:p>
          <a:p>
            <a:r>
              <a:rPr lang="en-US" dirty="0" smtClean="0"/>
              <a:t>Download an existing project:</a:t>
            </a:r>
          </a:p>
          <a:p>
            <a:endParaRPr lang="en-US" dirty="0" smtClean="0"/>
          </a:p>
          <a:p>
            <a:pPr marL="457200" lvl="1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&gt;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git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clone &lt;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url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&gt;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436426" y="6519553"/>
            <a:ext cx="664314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Source: </a:t>
            </a:r>
            <a:r>
              <a:rPr lang="en-US" sz="800" i="1" dirty="0" smtClean="0"/>
              <a:t>An Introduction to </a:t>
            </a:r>
            <a:r>
              <a:rPr lang="en-US" sz="800" i="1" dirty="0" err="1" smtClean="0"/>
              <a:t>Git</a:t>
            </a:r>
            <a:r>
              <a:rPr lang="en-US" sz="800" i="1" dirty="0" smtClean="0"/>
              <a:t> </a:t>
            </a:r>
            <a:r>
              <a:rPr lang="en-US" sz="800" dirty="0" smtClean="0"/>
              <a:t>by Hiroyuki Vincent Yamazaki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7306188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</a:t>
            </a:r>
            <a:r>
              <a:rPr lang="en-US" dirty="0" err="1" smtClean="0"/>
              <a:t>Git</a:t>
            </a:r>
            <a:r>
              <a:rPr lang="en-US" dirty="0" smtClean="0"/>
              <a:t> works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8203" y="1244337"/>
            <a:ext cx="6211215" cy="547226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436426" y="6519553"/>
            <a:ext cx="664314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Source: </a:t>
            </a:r>
            <a:r>
              <a:rPr lang="en-US" sz="800" i="1" dirty="0" smtClean="0"/>
              <a:t>An Introduction to </a:t>
            </a:r>
            <a:r>
              <a:rPr lang="en-US" sz="800" i="1" dirty="0" err="1" smtClean="0"/>
              <a:t>Git</a:t>
            </a:r>
            <a:r>
              <a:rPr lang="en-US" sz="800" i="1" dirty="0" smtClean="0"/>
              <a:t> </a:t>
            </a:r>
            <a:r>
              <a:rPr lang="en-US" sz="800" dirty="0" smtClean="0"/>
              <a:t>by Hiroyuki Vincent Yamazaki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2347781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Your Instructor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sz="2800" dirty="0" smtClean="0"/>
              <a:t>2015 Graduate of UST GPS </a:t>
            </a:r>
            <a:br>
              <a:rPr lang="en-US" sz="2800" dirty="0" smtClean="0"/>
            </a:br>
            <a:r>
              <a:rPr lang="en-US" sz="2800" dirty="0" smtClean="0"/>
              <a:t>program with </a:t>
            </a:r>
            <a:br>
              <a:rPr lang="en-US" sz="2800" dirty="0" smtClean="0"/>
            </a:br>
            <a:r>
              <a:rPr lang="en-US" sz="2800" dirty="0" smtClean="0"/>
              <a:t>M.S. in Software Engineering </a:t>
            </a:r>
          </a:p>
          <a:p>
            <a:endParaRPr lang="en-US" sz="2800" dirty="0" smtClean="0"/>
          </a:p>
          <a:p>
            <a:r>
              <a:rPr lang="en-US" sz="2800" dirty="0" smtClean="0"/>
              <a:t>20+ years in IT working </a:t>
            </a:r>
            <a:r>
              <a:rPr lang="en-US" sz="2800" smtClean="0"/>
              <a:t/>
            </a:r>
            <a:br>
              <a:rPr lang="en-US" sz="2800" smtClean="0"/>
            </a:br>
            <a:r>
              <a:rPr lang="en-US" sz="2800" smtClean="0"/>
              <a:t>with startups and Fortune 500</a:t>
            </a:r>
          </a:p>
          <a:p>
            <a:endParaRPr lang="en-US" sz="2800" dirty="0" smtClean="0"/>
          </a:p>
          <a:p>
            <a:r>
              <a:rPr lang="en-US" sz="2800" dirty="0" smtClean="0"/>
              <a:t>Technical co-founder of a </a:t>
            </a:r>
            <a:br>
              <a:rPr lang="en-US" sz="2800" dirty="0" smtClean="0"/>
            </a:br>
            <a:r>
              <a:rPr lang="en-US" sz="2800" dirty="0" smtClean="0"/>
              <a:t>large regional datacenter and </a:t>
            </a:r>
            <a:br>
              <a:rPr lang="en-US" sz="2800" dirty="0" smtClean="0"/>
            </a:br>
            <a:r>
              <a:rPr lang="en-US" sz="2800" dirty="0" smtClean="0"/>
              <a:t>managed services provider</a:t>
            </a:r>
          </a:p>
          <a:p>
            <a:endParaRPr lang="en-US" sz="2800" dirty="0" smtClean="0"/>
          </a:p>
          <a:p>
            <a:r>
              <a:rPr lang="en-US" sz="2800" dirty="0" smtClean="0"/>
              <a:t>AWS Certified Solutions Architect &amp; Developer</a:t>
            </a:r>
          </a:p>
          <a:p>
            <a:endParaRPr lang="en-US" sz="2800" dirty="0" smtClean="0"/>
          </a:p>
          <a:p>
            <a:r>
              <a:rPr lang="en-US" sz="2800" dirty="0" smtClean="0"/>
              <a:t>Hobbies include underwater photography, cycling, and analog music synthesizers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4392" r="756"/>
          <a:stretch/>
        </p:blipFill>
        <p:spPr>
          <a:xfrm>
            <a:off x="4799638" y="1417637"/>
            <a:ext cx="3794696" cy="2969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093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</a:t>
            </a:r>
            <a:r>
              <a:rPr lang="en-US" dirty="0" smtClean="0"/>
              <a:t>dd command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716" y="1417638"/>
            <a:ext cx="7861955" cy="478498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436426" y="6519553"/>
            <a:ext cx="664314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Source: </a:t>
            </a:r>
            <a:r>
              <a:rPr lang="en-US" sz="800" i="1" dirty="0" smtClean="0"/>
              <a:t>An Introduction to </a:t>
            </a:r>
            <a:r>
              <a:rPr lang="en-US" sz="800" i="1" dirty="0" err="1" smtClean="0"/>
              <a:t>Git</a:t>
            </a:r>
            <a:r>
              <a:rPr lang="en-US" sz="800" i="1" dirty="0" smtClean="0"/>
              <a:t> </a:t>
            </a:r>
            <a:r>
              <a:rPr lang="en-US" sz="800" dirty="0" smtClean="0"/>
              <a:t>by Hiroyuki Vincent Yamazaki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3937795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Commit command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143" y="1776750"/>
            <a:ext cx="7777113" cy="398625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436426" y="6519553"/>
            <a:ext cx="664314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Source: </a:t>
            </a:r>
            <a:r>
              <a:rPr lang="en-US" sz="800" i="1" dirty="0" smtClean="0"/>
              <a:t>An Introduction to </a:t>
            </a:r>
            <a:r>
              <a:rPr lang="en-US" sz="800" i="1" dirty="0" err="1" smtClean="0"/>
              <a:t>Git</a:t>
            </a:r>
            <a:r>
              <a:rPr lang="en-US" sz="800" i="1" dirty="0" smtClean="0"/>
              <a:t> </a:t>
            </a:r>
            <a:r>
              <a:rPr lang="en-US" sz="800" dirty="0" smtClean="0"/>
              <a:t>by Hiroyuki Vincent Yamazaki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5112080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</a:t>
            </a:r>
            <a:r>
              <a:rPr lang="en-US" dirty="0" err="1" smtClean="0"/>
              <a:t>Git</a:t>
            </a:r>
            <a:r>
              <a:rPr lang="en-US" dirty="0" smtClean="0"/>
              <a:t> 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536290"/>
          </a:xfrm>
        </p:spPr>
        <p:txBody>
          <a:bodyPr>
            <a:normAutofit lnSpcReduction="10000"/>
          </a:bodyPr>
          <a:lstStyle/>
          <a:p>
            <a:r>
              <a:rPr lang="en-US" dirty="0" err="1" smtClean="0"/>
              <a:t>Git</a:t>
            </a:r>
            <a:r>
              <a:rPr lang="en-US" dirty="0" smtClean="0"/>
              <a:t> only creates new files when a file is modified.</a:t>
            </a:r>
          </a:p>
          <a:p>
            <a:r>
              <a:rPr lang="en-US" dirty="0" err="1" smtClean="0"/>
              <a:t>Git</a:t>
            </a:r>
            <a:r>
              <a:rPr lang="en-US" dirty="0" smtClean="0"/>
              <a:t> stores references to files.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568" y="3346095"/>
            <a:ext cx="8066864" cy="307928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756095" y="6509621"/>
            <a:ext cx="314701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Image from https</a:t>
            </a:r>
            <a:r>
              <a:rPr lang="en-US" sz="800" dirty="0"/>
              <a:t>://</a:t>
            </a:r>
            <a:r>
              <a:rPr lang="en-US" sz="800" dirty="0" err="1"/>
              <a:t>git-scm.com</a:t>
            </a:r>
            <a:r>
              <a:rPr lang="en-US" sz="800" dirty="0"/>
              <a:t>/book/en/v2/Getting-Started-</a:t>
            </a:r>
            <a:r>
              <a:rPr lang="en-US" sz="800" dirty="0" err="1"/>
              <a:t>Git</a:t>
            </a:r>
            <a:r>
              <a:rPr lang="en-US" sz="800" dirty="0"/>
              <a:t>-Basics</a:t>
            </a:r>
          </a:p>
        </p:txBody>
      </p:sp>
    </p:spTree>
    <p:extLst>
      <p:ext uri="{BB962C8B-B14F-4D97-AF65-F5344CB8AC3E}">
        <p14:creationId xmlns:p14="http://schemas.microsoft.com/office/powerpoint/2010/main" val="727820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</a:t>
            </a:r>
            <a:r>
              <a:rPr lang="en-US" dirty="0" smtClean="0"/>
              <a:t> Commits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Commits contain:</a:t>
            </a:r>
          </a:p>
          <a:p>
            <a:endParaRPr lang="en-US" dirty="0"/>
          </a:p>
          <a:p>
            <a:pPr lvl="1"/>
            <a:r>
              <a:rPr lang="en-US" dirty="0" smtClean="0"/>
              <a:t>SHA-1 checksum (Commit Hash)</a:t>
            </a:r>
          </a:p>
          <a:p>
            <a:pPr lvl="1"/>
            <a:r>
              <a:rPr lang="en-US" dirty="0" smtClean="0"/>
              <a:t>Author</a:t>
            </a:r>
          </a:p>
          <a:p>
            <a:pPr lvl="1"/>
            <a:r>
              <a:rPr lang="en-US" dirty="0" smtClean="0"/>
              <a:t>Date</a:t>
            </a:r>
          </a:p>
          <a:p>
            <a:pPr lvl="1"/>
            <a:r>
              <a:rPr lang="en-US" dirty="0" smtClean="0"/>
              <a:t>Message</a:t>
            </a:r>
          </a:p>
          <a:p>
            <a:pPr lvl="1"/>
            <a:r>
              <a:rPr lang="en-US" dirty="0" smtClean="0"/>
              <a:t>Reference to parent commit(s)</a:t>
            </a:r>
          </a:p>
          <a:p>
            <a:pPr lvl="1"/>
            <a:r>
              <a:rPr lang="en-US" dirty="0" smtClean="0"/>
              <a:t>Tree</a:t>
            </a:r>
          </a:p>
          <a:p>
            <a:pPr lvl="2"/>
            <a:r>
              <a:rPr lang="en-US" dirty="0" smtClean="0"/>
              <a:t>Contains references to all the files in the snapshot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436426" y="6519553"/>
            <a:ext cx="664314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Source: </a:t>
            </a:r>
            <a:r>
              <a:rPr lang="en-US" sz="800" i="1" dirty="0" smtClean="0"/>
              <a:t>An Introduction to </a:t>
            </a:r>
            <a:r>
              <a:rPr lang="en-US" sz="800" i="1" dirty="0" err="1" smtClean="0"/>
              <a:t>Git</a:t>
            </a:r>
            <a:r>
              <a:rPr lang="en-US" sz="800" i="1" dirty="0" smtClean="0"/>
              <a:t> </a:t>
            </a:r>
            <a:r>
              <a:rPr lang="en-US" sz="800" dirty="0" smtClean="0"/>
              <a:t>by Hiroyuki Vincent Yamazaki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695436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</a:t>
            </a:r>
            <a:r>
              <a:rPr lang="en-US" dirty="0" smtClean="0"/>
              <a:t> Tree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Git</a:t>
            </a:r>
            <a:r>
              <a:rPr lang="en-US" dirty="0" smtClean="0"/>
              <a:t> uses a Directed </a:t>
            </a:r>
            <a:r>
              <a:rPr lang="en-US" dirty="0"/>
              <a:t>A</a:t>
            </a:r>
            <a:r>
              <a:rPr lang="en-US" dirty="0" smtClean="0"/>
              <a:t>cyclic </a:t>
            </a:r>
            <a:r>
              <a:rPr lang="en-US" dirty="0"/>
              <a:t>G</a:t>
            </a:r>
            <a:r>
              <a:rPr lang="en-US" dirty="0" smtClean="0"/>
              <a:t>raph (DAG)</a:t>
            </a:r>
          </a:p>
          <a:p>
            <a:pPr lvl="1"/>
            <a:r>
              <a:rPr lang="en-US" dirty="0" smtClean="0"/>
              <a:t>Commits flow from left-to-right like a timeline.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2275" y="3247860"/>
            <a:ext cx="5165889" cy="2052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7874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</a:t>
            </a:r>
            <a:r>
              <a:rPr lang="en-US" dirty="0" smtClean="0"/>
              <a:t> Checkout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9703" y="1809540"/>
            <a:ext cx="6764594" cy="426833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436426" y="6519553"/>
            <a:ext cx="664314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Source: </a:t>
            </a:r>
            <a:r>
              <a:rPr lang="en-US" sz="800" i="1" dirty="0" smtClean="0"/>
              <a:t>An Introduction to </a:t>
            </a:r>
            <a:r>
              <a:rPr lang="en-US" sz="800" i="1" dirty="0" err="1" smtClean="0"/>
              <a:t>Git</a:t>
            </a:r>
            <a:r>
              <a:rPr lang="en-US" sz="800" i="1" dirty="0" smtClean="0"/>
              <a:t> </a:t>
            </a:r>
            <a:r>
              <a:rPr lang="en-US" sz="800" dirty="0" smtClean="0"/>
              <a:t>by Hiroyuki Vincent Yamazaki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5789362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</a:t>
            </a:r>
            <a:r>
              <a:rPr lang="en-US" dirty="0" smtClean="0"/>
              <a:t> Collaboration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358" y="1417639"/>
            <a:ext cx="5631059" cy="495941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436426" y="6519553"/>
            <a:ext cx="664314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Source: </a:t>
            </a:r>
            <a:r>
              <a:rPr lang="en-US" sz="800" i="1" dirty="0" smtClean="0"/>
              <a:t>An Introduction to </a:t>
            </a:r>
            <a:r>
              <a:rPr lang="en-US" sz="800" i="1" dirty="0" err="1" smtClean="0"/>
              <a:t>Git</a:t>
            </a:r>
            <a:r>
              <a:rPr lang="en-US" sz="800" i="1" dirty="0" smtClean="0"/>
              <a:t> </a:t>
            </a:r>
            <a:r>
              <a:rPr lang="en-US" sz="800" dirty="0" smtClean="0"/>
              <a:t>by Hiroyuki Vincent Yamazaki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45097528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</a:t>
            </a:r>
            <a:r>
              <a:rPr lang="en-US" dirty="0" smtClean="0"/>
              <a:t> Collaboration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850" y="1417638"/>
            <a:ext cx="7663319" cy="498612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436426" y="6519553"/>
            <a:ext cx="664314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Source: </a:t>
            </a:r>
            <a:r>
              <a:rPr lang="en-US" sz="800" i="1" dirty="0" smtClean="0"/>
              <a:t>An Introduction to </a:t>
            </a:r>
            <a:r>
              <a:rPr lang="en-US" sz="800" i="1" dirty="0" err="1" smtClean="0"/>
              <a:t>Git</a:t>
            </a:r>
            <a:r>
              <a:rPr lang="en-US" sz="800" i="1" dirty="0" smtClean="0"/>
              <a:t> </a:t>
            </a:r>
            <a:r>
              <a:rPr lang="en-US" sz="800" dirty="0" smtClean="0"/>
              <a:t>by Hiroyuki Vincent Yamazaki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76332655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Remote Repository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remote repository is a copy of the local repository hosted on a network.</a:t>
            </a:r>
          </a:p>
          <a:p>
            <a:endParaRPr lang="en-US" dirty="0" smtClean="0"/>
          </a:p>
          <a:p>
            <a:r>
              <a:rPr lang="en-US" dirty="0" smtClean="0"/>
              <a:t>Other people can </a:t>
            </a:r>
            <a:r>
              <a:rPr lang="en-US" b="1" dirty="0" smtClean="0"/>
              <a:t>clone</a:t>
            </a:r>
            <a:r>
              <a:rPr lang="en-US" dirty="0" smtClean="0"/>
              <a:t> the remote repository to download their own copy.</a:t>
            </a:r>
          </a:p>
          <a:p>
            <a:endParaRPr lang="en-US" dirty="0"/>
          </a:p>
          <a:p>
            <a:r>
              <a:rPr lang="en-US" dirty="0" smtClean="0"/>
              <a:t>GitHub provides a place to host a remote repository.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36426" y="6519553"/>
            <a:ext cx="664314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Source: </a:t>
            </a:r>
            <a:r>
              <a:rPr lang="en-US" sz="800" i="1" dirty="0" smtClean="0"/>
              <a:t>An Introduction to </a:t>
            </a:r>
            <a:r>
              <a:rPr lang="en-US" sz="800" i="1" dirty="0" err="1" smtClean="0"/>
              <a:t>Git</a:t>
            </a:r>
            <a:r>
              <a:rPr lang="en-US" sz="800" i="1" dirty="0" smtClean="0"/>
              <a:t> </a:t>
            </a:r>
            <a:r>
              <a:rPr lang="en-US" sz="800" dirty="0" smtClean="0"/>
              <a:t>by Hiroyuki Vincent Yamazaki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02378770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</a:t>
            </a:r>
            <a:r>
              <a:rPr lang="en-US" dirty="0" smtClean="0"/>
              <a:t> Branch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580" y="2172929"/>
            <a:ext cx="7309925" cy="335355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436426" y="6519553"/>
            <a:ext cx="664314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Source: </a:t>
            </a:r>
            <a:r>
              <a:rPr lang="en-US" sz="800" i="1" dirty="0" smtClean="0"/>
              <a:t>An Introduction to </a:t>
            </a:r>
            <a:r>
              <a:rPr lang="en-US" sz="800" i="1" dirty="0" err="1" smtClean="0"/>
              <a:t>Git</a:t>
            </a:r>
            <a:r>
              <a:rPr lang="en-US" sz="800" i="1" dirty="0" smtClean="0"/>
              <a:t> </a:t>
            </a:r>
            <a:r>
              <a:rPr lang="en-US" sz="800" dirty="0" smtClean="0"/>
              <a:t>by Hiroyuki Vincent Yamazaki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7229828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Topics this semester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452" y="1497022"/>
            <a:ext cx="3657600" cy="24384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57200" y="4343232"/>
            <a:ext cx="414621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Deploy and manage infrastructure using some of the same techniques developers use to build software.</a:t>
            </a:r>
            <a:endParaRPr lang="en-US" sz="24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/>
          <a:srcRect t="-2540" b="38140"/>
          <a:stretch/>
        </p:blipFill>
        <p:spPr>
          <a:xfrm>
            <a:off x="4900662" y="1408176"/>
            <a:ext cx="3897154" cy="2527246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900662" y="4334371"/>
            <a:ext cx="4146217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Infrastructure and applications made available via the Internet as a utility service.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102129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</a:t>
            </a:r>
            <a:r>
              <a:rPr lang="en-US" dirty="0" smtClean="0"/>
              <a:t> Branch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-6713" b="6713"/>
          <a:stretch/>
        </p:blipFill>
        <p:spPr>
          <a:xfrm>
            <a:off x="1418783" y="1117448"/>
            <a:ext cx="6712055" cy="544814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436426" y="6519553"/>
            <a:ext cx="664314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Source: </a:t>
            </a:r>
            <a:r>
              <a:rPr lang="en-US" sz="800" i="1" dirty="0" smtClean="0"/>
              <a:t>An Introduction to </a:t>
            </a:r>
            <a:r>
              <a:rPr lang="en-US" sz="800" i="1" dirty="0" err="1" smtClean="0"/>
              <a:t>Git</a:t>
            </a:r>
            <a:r>
              <a:rPr lang="en-US" sz="800" i="1" dirty="0" smtClean="0"/>
              <a:t> </a:t>
            </a:r>
            <a:r>
              <a:rPr lang="en-US" sz="800" dirty="0" smtClean="0"/>
              <a:t>by Hiroyuki Vincent Yamazaki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04348544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</a:t>
            </a:r>
            <a:r>
              <a:rPr lang="en-US" dirty="0" smtClean="0"/>
              <a:t> Branch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-5403" b="5403"/>
          <a:stretch/>
        </p:blipFill>
        <p:spPr>
          <a:xfrm>
            <a:off x="1007806" y="1276465"/>
            <a:ext cx="7678994" cy="507702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436426" y="6519553"/>
            <a:ext cx="664314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Source: </a:t>
            </a:r>
            <a:r>
              <a:rPr lang="en-US" sz="800" i="1" dirty="0" smtClean="0"/>
              <a:t>An Introduction to </a:t>
            </a:r>
            <a:r>
              <a:rPr lang="en-US" sz="800" i="1" dirty="0" err="1" smtClean="0"/>
              <a:t>Git</a:t>
            </a:r>
            <a:r>
              <a:rPr lang="en-US" sz="800" i="1" dirty="0" smtClean="0"/>
              <a:t> </a:t>
            </a:r>
            <a:r>
              <a:rPr lang="en-US" sz="800" dirty="0" smtClean="0"/>
              <a:t>by Hiroyuki Vincent Yamazaki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83733527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</a:t>
            </a:r>
            <a:r>
              <a:rPr lang="en-US" dirty="0" smtClean="0"/>
              <a:t> Merge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987" y="1902065"/>
            <a:ext cx="7384026" cy="400953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436426" y="6519553"/>
            <a:ext cx="664314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Source: </a:t>
            </a:r>
            <a:r>
              <a:rPr lang="en-US" sz="800" i="1" dirty="0" smtClean="0"/>
              <a:t>An Introduction to </a:t>
            </a:r>
            <a:r>
              <a:rPr lang="en-US" sz="800" i="1" dirty="0" err="1" smtClean="0"/>
              <a:t>Git</a:t>
            </a:r>
            <a:r>
              <a:rPr lang="en-US" sz="800" i="1" dirty="0" smtClean="0"/>
              <a:t> </a:t>
            </a:r>
            <a:r>
              <a:rPr lang="en-US" sz="800" dirty="0" smtClean="0"/>
              <a:t>by Hiroyuki Vincent Yamazaki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20544015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</a:t>
            </a:r>
            <a:r>
              <a:rPr lang="en-US" dirty="0" smtClean="0"/>
              <a:t> Merge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7159" y="1417638"/>
            <a:ext cx="6129681" cy="509679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436426" y="6519553"/>
            <a:ext cx="664314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Source: </a:t>
            </a:r>
            <a:r>
              <a:rPr lang="en-US" sz="800" i="1" dirty="0" smtClean="0"/>
              <a:t>An Introduction to </a:t>
            </a:r>
            <a:r>
              <a:rPr lang="en-US" sz="800" i="1" dirty="0" err="1" smtClean="0"/>
              <a:t>Git</a:t>
            </a:r>
            <a:r>
              <a:rPr lang="en-US" sz="800" i="1" dirty="0" smtClean="0"/>
              <a:t> </a:t>
            </a:r>
            <a:r>
              <a:rPr lang="en-US" sz="800" dirty="0" smtClean="0"/>
              <a:t>by Hiroyuki Vincent Yamazaki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84430625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</a:t>
            </a:r>
            <a:r>
              <a:rPr lang="en-US" dirty="0" smtClean="0"/>
              <a:t> Hands-on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The best way to learn </a:t>
            </a:r>
            <a:r>
              <a:rPr lang="en-US" dirty="0" err="1" smtClean="0"/>
              <a:t>Git</a:t>
            </a:r>
            <a:r>
              <a:rPr lang="en-US" dirty="0" smtClean="0"/>
              <a:t> is by using the </a:t>
            </a:r>
            <a:r>
              <a:rPr lang="en-US" dirty="0" err="1" smtClean="0"/>
              <a:t>git</a:t>
            </a:r>
            <a:r>
              <a:rPr lang="en-US" dirty="0" smtClean="0"/>
              <a:t> command using a command line interface (terminal shell)</a:t>
            </a:r>
          </a:p>
          <a:p>
            <a:endParaRPr lang="en-US" dirty="0" smtClean="0"/>
          </a:p>
          <a:p>
            <a:r>
              <a:rPr lang="en-US" dirty="0" smtClean="0"/>
              <a:t>You can also use graphical </a:t>
            </a:r>
            <a:r>
              <a:rPr lang="en-US" dirty="0" err="1" smtClean="0"/>
              <a:t>Git</a:t>
            </a:r>
            <a:r>
              <a:rPr lang="en-US" dirty="0" smtClean="0"/>
              <a:t> clients such as Source Tree</a:t>
            </a:r>
          </a:p>
          <a:p>
            <a:pPr lvl="1"/>
            <a:r>
              <a:rPr lang="en-US" dirty="0" smtClean="0"/>
              <a:t>These are very helpful when working with large teams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Refer to </a:t>
            </a:r>
            <a:r>
              <a:rPr lang="en-US" dirty="0" err="1" smtClean="0"/>
              <a:t>Git</a:t>
            </a:r>
            <a:r>
              <a:rPr lang="en-US" dirty="0" smtClean="0"/>
              <a:t> Hands-On Guide</a:t>
            </a:r>
          </a:p>
          <a:p>
            <a:endParaRPr lang="en-US" dirty="0" smtClean="0"/>
          </a:p>
          <a:p>
            <a:r>
              <a:rPr lang="en-US" dirty="0" smtClean="0"/>
              <a:t>Book: </a:t>
            </a:r>
            <a:r>
              <a:rPr lang="en-US" dirty="0"/>
              <a:t>https://</a:t>
            </a:r>
            <a:r>
              <a:rPr lang="en-US" dirty="0" err="1"/>
              <a:t>git-scm.com</a:t>
            </a:r>
            <a:r>
              <a:rPr lang="en-US" dirty="0"/>
              <a:t>/book/en/v2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620700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Assignment 1: Set up accounts</a:t>
            </a:r>
          </a:p>
          <a:p>
            <a:r>
              <a:rPr lang="en-US" dirty="0" smtClean="0"/>
              <a:t>Read </a:t>
            </a:r>
            <a:r>
              <a:rPr lang="en-US" i="1" dirty="0"/>
              <a:t>Practice of Cloud </a:t>
            </a:r>
            <a:r>
              <a:rPr lang="en-US" i="1" dirty="0" smtClean="0"/>
              <a:t>Systems Administration </a:t>
            </a:r>
            <a:r>
              <a:rPr lang="en-US" dirty="0"/>
              <a:t>Chapter </a:t>
            </a:r>
            <a:r>
              <a:rPr lang="en-US" dirty="0" smtClean="0"/>
              <a:t>12, sections 12.1-12.6</a:t>
            </a:r>
          </a:p>
          <a:p>
            <a:r>
              <a:rPr lang="en-US" dirty="0" smtClean="0"/>
              <a:t>Read </a:t>
            </a:r>
            <a:r>
              <a:rPr lang="en-US" i="1" dirty="0" err="1" smtClean="0"/>
              <a:t>Git</a:t>
            </a:r>
            <a:r>
              <a:rPr lang="en-US" i="1" dirty="0" smtClean="0"/>
              <a:t> Hands On Guide</a:t>
            </a:r>
          </a:p>
          <a:p>
            <a:r>
              <a:rPr lang="en-US" dirty="0" smtClean="0"/>
              <a:t>Start reading </a:t>
            </a:r>
            <a:r>
              <a:rPr lang="en-US" i="1" dirty="0" smtClean="0"/>
              <a:t>Linux Hands On Guide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7183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Infrastructure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What do we mean by “infrastructure”?</a:t>
            </a:r>
          </a:p>
          <a:p>
            <a:pPr lvl="1"/>
            <a:r>
              <a:rPr lang="en-US" dirty="0" smtClean="0"/>
              <a:t>IT infrastructure provides all the necessary hardware and software components necessary to deliver a service.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Almost every software application consumes some amount computation power, data storage, and network bandwidth.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We usually don’t think about infrastructure… until it fails.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9094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IT Service Stack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973291" y="1869761"/>
            <a:ext cx="7036736" cy="4029718"/>
            <a:chOff x="735891" y="2415781"/>
            <a:chExt cx="7036736" cy="4029718"/>
          </a:xfrm>
        </p:grpSpPr>
        <p:sp>
          <p:nvSpPr>
            <p:cNvPr id="5" name="Rectangle 4"/>
            <p:cNvSpPr/>
            <p:nvPr/>
          </p:nvSpPr>
          <p:spPr>
            <a:xfrm>
              <a:off x="735891" y="5757029"/>
              <a:ext cx="7036735" cy="688470"/>
            </a:xfrm>
            <a:prstGeom prst="rect">
              <a:avLst/>
            </a:prstGeom>
            <a:solidFill>
              <a:srgbClr val="C0504D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Data center</a:t>
              </a:r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735892" y="4924203"/>
              <a:ext cx="2243343" cy="68847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Compute</a:t>
              </a:r>
              <a:endParaRPr lang="en-US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3131635" y="4924203"/>
              <a:ext cx="2243343" cy="68847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Network</a:t>
              </a:r>
              <a:endParaRPr lang="en-US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5529284" y="4924203"/>
              <a:ext cx="2243343" cy="68847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Storage</a:t>
              </a:r>
              <a:endParaRPr lang="en-US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735892" y="3260477"/>
              <a:ext cx="7036734" cy="688470"/>
            </a:xfrm>
            <a:prstGeom prst="rect">
              <a:avLst/>
            </a:prstGeom>
            <a:solidFill>
              <a:schemeClr val="accent6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Application Servers (Web/Database/Messaging)</a:t>
              </a:r>
              <a:endParaRPr lang="en-US" dirty="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735891" y="2415781"/>
              <a:ext cx="7036734" cy="688470"/>
            </a:xfrm>
            <a:prstGeom prst="rect">
              <a:avLst/>
            </a:prstGeom>
            <a:solidFill>
              <a:schemeClr val="tx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Software applications</a:t>
              </a:r>
              <a:endParaRPr lang="en-US" dirty="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735893" y="4083739"/>
              <a:ext cx="7036734" cy="688470"/>
            </a:xfrm>
            <a:prstGeom prst="rect">
              <a:avLst/>
            </a:prstGeom>
            <a:solidFill>
              <a:schemeClr val="accent5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Operating System/ Virtual Instance/ Container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969056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focus in this course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973291" y="1869761"/>
            <a:ext cx="7036736" cy="4029718"/>
            <a:chOff x="735891" y="2415781"/>
            <a:chExt cx="7036736" cy="4029718"/>
          </a:xfrm>
        </p:grpSpPr>
        <p:sp>
          <p:nvSpPr>
            <p:cNvPr id="5" name="Rectangle 4"/>
            <p:cNvSpPr/>
            <p:nvPr/>
          </p:nvSpPr>
          <p:spPr>
            <a:xfrm>
              <a:off x="735891" y="5757029"/>
              <a:ext cx="7036735" cy="688470"/>
            </a:xfrm>
            <a:prstGeom prst="rect">
              <a:avLst/>
            </a:prstGeom>
            <a:solidFill>
              <a:srgbClr val="C0504D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Data center</a:t>
              </a:r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735892" y="4924203"/>
              <a:ext cx="2243343" cy="68847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Compute</a:t>
              </a:r>
              <a:endParaRPr lang="en-US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3131635" y="4924203"/>
              <a:ext cx="2243343" cy="68847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Network</a:t>
              </a:r>
              <a:endParaRPr lang="en-US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5529284" y="4924203"/>
              <a:ext cx="2243343" cy="68847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Storage</a:t>
              </a:r>
              <a:endParaRPr lang="en-US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735892" y="3260477"/>
              <a:ext cx="7036734" cy="688470"/>
            </a:xfrm>
            <a:prstGeom prst="rect">
              <a:avLst/>
            </a:prstGeom>
            <a:solidFill>
              <a:schemeClr val="accent6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Application Servers (Web/Database/Messaging)</a:t>
              </a:r>
              <a:endParaRPr lang="en-US" dirty="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735891" y="2415781"/>
              <a:ext cx="7036734" cy="688470"/>
            </a:xfrm>
            <a:prstGeom prst="rect">
              <a:avLst/>
            </a:prstGeom>
            <a:solidFill>
              <a:schemeClr val="tx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Software applications</a:t>
              </a:r>
              <a:endParaRPr lang="en-US" dirty="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735893" y="4083739"/>
              <a:ext cx="7036734" cy="688470"/>
            </a:xfrm>
            <a:prstGeom prst="rect">
              <a:avLst/>
            </a:prstGeom>
            <a:solidFill>
              <a:schemeClr val="accent5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Operating System/ Virtual Instance/ Container</a:t>
              </a:r>
              <a:endParaRPr lang="en-US" dirty="0"/>
            </a:p>
          </p:txBody>
        </p:sp>
      </p:grpSp>
      <p:sp>
        <p:nvSpPr>
          <p:cNvPr id="13" name="Rectangle 12"/>
          <p:cNvSpPr/>
          <p:nvPr/>
        </p:nvSpPr>
        <p:spPr>
          <a:xfrm>
            <a:off x="617216" y="2643212"/>
            <a:ext cx="7774552" cy="2698349"/>
          </a:xfrm>
          <a:prstGeom prst="rect">
            <a:avLst/>
          </a:prstGeom>
          <a:noFill/>
          <a:ln w="28575" cap="rnd" cmpd="sng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572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Change in IT Infrastructure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803486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The way IT organizations are acquiring, provisioning, and maintaining infrastructure is rapidly changing.</a:t>
            </a:r>
          </a:p>
          <a:p>
            <a:endParaRPr lang="en-US" dirty="0"/>
          </a:p>
          <a:p>
            <a:r>
              <a:rPr lang="en-US" dirty="0" smtClean="0"/>
              <a:t>IT Infrastructure needs to be as agile and flexible as modern software applications.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3128" y="4403686"/>
            <a:ext cx="4550872" cy="2279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833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Change is being driven by…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The increasing need for speed in IT delivery.</a:t>
            </a:r>
          </a:p>
          <a:p>
            <a:endParaRPr lang="en-US" dirty="0" smtClean="0"/>
          </a:p>
          <a:p>
            <a:r>
              <a:rPr lang="en-US" dirty="0" smtClean="0"/>
              <a:t>Widespread adoption of virtualization</a:t>
            </a:r>
          </a:p>
          <a:p>
            <a:endParaRPr lang="en-US" dirty="0" smtClean="0"/>
          </a:p>
          <a:p>
            <a:r>
              <a:rPr lang="en-US" dirty="0" smtClean="0"/>
              <a:t>Cloud computing business models</a:t>
            </a:r>
          </a:p>
          <a:p>
            <a:endParaRPr lang="en-US" dirty="0" smtClean="0"/>
          </a:p>
          <a:p>
            <a:r>
              <a:rPr lang="en-US" dirty="0" smtClean="0"/>
              <a:t>Scale-out application </a:t>
            </a:r>
            <a:br>
              <a:rPr lang="en-US" dirty="0" smtClean="0"/>
            </a:br>
            <a:r>
              <a:rPr lang="en-US" dirty="0" smtClean="0"/>
              <a:t>architecture </a:t>
            </a:r>
          </a:p>
          <a:p>
            <a:endParaRPr lang="en-US" dirty="0" smtClean="0"/>
          </a:p>
          <a:p>
            <a:r>
              <a:rPr lang="en-US" dirty="0" smtClean="0"/>
              <a:t>Agile and LEAN practices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9494" y="4077462"/>
            <a:ext cx="3397306" cy="2048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197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8567</TotalTime>
  <Words>1179</Words>
  <Application>Microsoft Macintosh PowerPoint</Application>
  <PresentationFormat>On-screen Show (4:3)</PresentationFormat>
  <Paragraphs>288</Paragraphs>
  <Slides>45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1" baseType="lpstr">
      <vt:lpstr>Avenir Black</vt:lpstr>
      <vt:lpstr>Calibri</vt:lpstr>
      <vt:lpstr>Consolas</vt:lpstr>
      <vt:lpstr>Wingdings</vt:lpstr>
      <vt:lpstr>Arial</vt:lpstr>
      <vt:lpstr>Office Theme</vt:lpstr>
      <vt:lpstr>DevOps &amp; Cloud Infrastructure SEIS 665 Week 1</vt:lpstr>
      <vt:lpstr>Agenda</vt:lpstr>
      <vt:lpstr>About Your Instructor</vt:lpstr>
      <vt:lpstr>Class Topics this semester</vt:lpstr>
      <vt:lpstr>Infrastructure</vt:lpstr>
      <vt:lpstr>IT Service Stack</vt:lpstr>
      <vt:lpstr>Our focus in this course</vt:lpstr>
      <vt:lpstr>Change in IT Infrastructure</vt:lpstr>
      <vt:lpstr>Change is being driven by…</vt:lpstr>
      <vt:lpstr>The traditional way of building servers</vt:lpstr>
      <vt:lpstr>The traditional way</vt:lpstr>
      <vt:lpstr>The new way</vt:lpstr>
      <vt:lpstr>Cloud Infrastructure</vt:lpstr>
      <vt:lpstr>Topics this semester</vt:lpstr>
      <vt:lpstr>PowerPoint Presentation</vt:lpstr>
      <vt:lpstr>Syllabus Notes</vt:lpstr>
      <vt:lpstr>Assignment Grading</vt:lpstr>
      <vt:lpstr>Attendance</vt:lpstr>
      <vt:lpstr>Source Control Management</vt:lpstr>
      <vt:lpstr>Source Control Management</vt:lpstr>
      <vt:lpstr>Types of source control</vt:lpstr>
      <vt:lpstr>Types of source control</vt:lpstr>
      <vt:lpstr>Types of source control</vt:lpstr>
      <vt:lpstr>Git</vt:lpstr>
      <vt:lpstr>File</vt:lpstr>
      <vt:lpstr>File</vt:lpstr>
      <vt:lpstr>File(s)</vt:lpstr>
      <vt:lpstr>Creating a Project</vt:lpstr>
      <vt:lpstr>How Git works</vt:lpstr>
      <vt:lpstr>Add command</vt:lpstr>
      <vt:lpstr>Commit command</vt:lpstr>
      <vt:lpstr>How Git Works</vt:lpstr>
      <vt:lpstr>Git Commits</vt:lpstr>
      <vt:lpstr>Git Tree</vt:lpstr>
      <vt:lpstr>Git Checkout</vt:lpstr>
      <vt:lpstr>Git Collaboration</vt:lpstr>
      <vt:lpstr>Git Collaboration</vt:lpstr>
      <vt:lpstr>Remote Repository</vt:lpstr>
      <vt:lpstr>Git Branch</vt:lpstr>
      <vt:lpstr>Git Branch</vt:lpstr>
      <vt:lpstr>Git Branch</vt:lpstr>
      <vt:lpstr>Git Merge</vt:lpstr>
      <vt:lpstr>Git Merge</vt:lpstr>
      <vt:lpstr>Git Hands-on</vt:lpstr>
      <vt:lpstr>Homework</vt:lpstr>
    </vt:vector>
  </TitlesOfParts>
  <Company/>
  <LinksUpToDate>false</LinksUpToDate>
  <SharedDoc>false</SharedDoc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SEIS 6XX IT Infrastructure</dc:title>
  <dc:creator>Jason Baker</dc:creator>
  <cp:lastModifiedBy>Baker, Jason D.</cp:lastModifiedBy>
  <cp:revision>94</cp:revision>
  <dcterms:created xsi:type="dcterms:W3CDTF">2016-03-17T15:27:29Z</dcterms:created>
  <dcterms:modified xsi:type="dcterms:W3CDTF">2016-12-04T18:14:36Z</dcterms:modified>
</cp:coreProperties>
</file>